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4" d="100"/>
          <a:sy n="84" d="100"/>
        </p:scale>
        <p:origin x="-744" y="23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95300" y="3699804"/>
            <a:ext cx="899795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95300" y="1433732"/>
            <a:ext cx="899795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585595" y="3550126"/>
            <a:ext cx="321945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5100955" y="3550126"/>
            <a:ext cx="321945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918710" y="3526302"/>
            <a:ext cx="4953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95300" y="1524000"/>
            <a:ext cx="89154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3505200"/>
            <a:ext cx="85852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2950" y="4958864"/>
            <a:ext cx="85852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742950" y="4916993"/>
            <a:ext cx="85852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95300" y="1524000"/>
            <a:ext cx="4398264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5035550" y="1524000"/>
            <a:ext cx="4398264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399593"/>
            <a:ext cx="4376870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95300" y="2201896"/>
            <a:ext cx="437515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5037270" y="2201896"/>
            <a:ext cx="437515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155448"/>
            <a:ext cx="8915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5035550" y="1399593"/>
            <a:ext cx="4376870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609857" y="2180219"/>
            <a:ext cx="406146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5151120" y="2180219"/>
            <a:ext cx="406146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95300" y="457200"/>
            <a:ext cx="67691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7346950" y="1600200"/>
            <a:ext cx="2149602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7346950" y="457200"/>
            <a:ext cx="21463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81850" y="457200"/>
            <a:ext cx="222885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95300" y="457200"/>
            <a:ext cx="652145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181850" y="1600200"/>
            <a:ext cx="222885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95300" y="1447800"/>
            <a:ext cx="89154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6273800" y="6203667"/>
            <a:ext cx="28067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311400" y="6203667"/>
            <a:ext cx="387985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9111456" y="6181531"/>
            <a:ext cx="6604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wm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image" Target="../media/image26.png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0003" y="640080"/>
            <a:ext cx="6510443" cy="667512"/>
          </a:xfrm>
        </p:spPr>
        <p:txBody>
          <a:bodyPr/>
          <a:lstStyle/>
          <a:p>
            <a:pPr algn="ctr"/>
            <a:r>
              <a:rPr lang="fr-FR" dirty="0" smtClean="0">
                <a:latin typeface="Arial Black" pitchFamily="34" charset="0"/>
              </a:rPr>
              <a:t>PROFESSIONNELS DU BATIMENT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35091" y="2265016"/>
            <a:ext cx="7977716" cy="1337620"/>
          </a:xfrm>
        </p:spPr>
        <p:txBody>
          <a:bodyPr/>
          <a:lstStyle/>
          <a:p>
            <a:pPr algn="ctr"/>
            <a:r>
              <a:rPr lang="fr-FR" sz="5400" dirty="0" smtClean="0">
                <a:latin typeface="Arial Black" pitchFamily="34" charset="0"/>
              </a:rPr>
              <a:t>Gamme</a:t>
            </a:r>
            <a:r>
              <a:rPr lang="fr-FR" dirty="0" smtClean="0">
                <a:latin typeface="Arial Black" pitchFamily="34" charset="0"/>
              </a:rPr>
              <a:t> </a:t>
            </a:r>
            <a:r>
              <a:rPr lang="fr-FR" sz="5400" dirty="0" smtClean="0">
                <a:latin typeface="Arial Black" pitchFamily="34" charset="0"/>
              </a:rPr>
              <a:t>Maçons</a:t>
            </a:r>
            <a:endParaRPr lang="fr-FR" sz="5400" dirty="0">
              <a:latin typeface="Arial Black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977541" y="6457890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1/6</a:t>
            </a:r>
          </a:p>
          <a:p>
            <a:r>
              <a:rPr lang="fr-FR" sz="800" dirty="0" smtClean="0"/>
              <a:t>218082-EJMJHJ</a:t>
            </a:r>
            <a:endParaRPr lang="fr-FR" sz="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11" t="6345" r="4700" b="24225"/>
          <a:stretch/>
        </p:blipFill>
        <p:spPr>
          <a:xfrm>
            <a:off x="6637867" y="5250504"/>
            <a:ext cx="2795643" cy="1607495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3647" y="5887644"/>
            <a:ext cx="5307874" cy="7639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82222" y="5238044"/>
            <a:ext cx="5667022" cy="1619956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LogoDIPROME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88" y="3928533"/>
            <a:ext cx="5277904" cy="341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309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69024910"/>
              </p:ext>
            </p:extLst>
          </p:nvPr>
        </p:nvGraphicFramePr>
        <p:xfrm>
          <a:off x="192050" y="509070"/>
          <a:ext cx="7540908" cy="5664823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1320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4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45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3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</a:rPr>
                        <a:t>Désignation</a:t>
                      </a:r>
                      <a:endParaRPr lang="fr-FR" sz="1000" b="1" dirty="0">
                        <a:effectLst/>
                        <a:latin typeface="+mn-lt"/>
                      </a:endParaRPr>
                    </a:p>
                  </a:txBody>
                  <a:tcPr marL="30519" marR="305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</a:rPr>
                        <a:t>Les + Produits</a:t>
                      </a:r>
                      <a:endParaRPr lang="fr-FR" sz="1000" b="1" dirty="0">
                        <a:effectLst/>
                        <a:latin typeface="+mn-lt"/>
                      </a:endParaRPr>
                    </a:p>
                  </a:txBody>
                  <a:tcPr marL="30519" marR="305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r>
                        <a:rPr lang="fr-FR" sz="1000" b="1" dirty="0" smtClean="0">
                          <a:effectLst/>
                        </a:rPr>
                        <a:t>Applications</a:t>
                      </a:r>
                      <a:endParaRPr lang="fr-FR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6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kern="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NETCICAL</a:t>
                      </a:r>
                    </a:p>
                    <a:p>
                      <a:pPr algn="ctr"/>
                      <a:r>
                        <a:rPr lang="fr-FR" sz="1400" kern="1200" dirty="0" smtClean="0">
                          <a:effectLst/>
                        </a:rPr>
                        <a:t>Nettoyant acide  désincrustant </a:t>
                      </a:r>
                    </a:p>
                    <a:p>
                      <a:pPr algn="ctr"/>
                      <a:r>
                        <a:rPr lang="fr-FR" sz="1400" kern="1200" dirty="0" smtClean="0">
                          <a:effectLst/>
                        </a:rPr>
                        <a:t>des laitances et dépôts de ciment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800" b="1" kern="0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0519" marR="30519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Produit concentré fortement acide, économique.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Détergent, désincrustant, détartrant.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Dissout les tartres, dépôts calcaires.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Elimine les traces d'oxydes, de rouille sur les surfaces. 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Sans risques pour les joints en caoutchouc, plastiques usuels.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Prépare les surfaces avant les travaux de réparation ou de revêtements.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Désincruste les dépôts organiques et minéraux  </a:t>
                      </a:r>
                      <a:endParaRPr lang="fr-FR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19" marR="30519" marT="0" marB="0" anchor="ctr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1" dirty="0" smtClean="0">
                          <a:effectLst/>
                        </a:rPr>
                        <a:t>Dalle béton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1" dirty="0" smtClean="0">
                          <a:effectLst/>
                          <a:latin typeface="+mn-lt"/>
                        </a:rPr>
                        <a:t>Sols et surfaces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1" dirty="0" smtClean="0">
                          <a:effectLst/>
                          <a:latin typeface="+mn-lt"/>
                        </a:rPr>
                        <a:t>Carrelages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1" dirty="0" smtClean="0">
                          <a:effectLst/>
                          <a:latin typeface="+mn-lt"/>
                        </a:rPr>
                        <a:t>Matériels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1" dirty="0" smtClean="0">
                          <a:effectLst/>
                          <a:latin typeface="+mn-lt"/>
                        </a:rPr>
                        <a:t>Matières plastiques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1" dirty="0" smtClean="0">
                          <a:effectLst/>
                          <a:latin typeface="+mn-lt"/>
                        </a:rPr>
                        <a:t>Faïences </a:t>
                      </a:r>
                    </a:p>
                  </a:txBody>
                  <a:tcPr marL="30519" marR="30519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6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NET</a:t>
                      </a:r>
                      <a:r>
                        <a:rPr lang="fr-FR" sz="32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fr-FR" sz="20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</a:p>
                    <a:p>
                      <a:pPr algn="ctr"/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Nettoyant désincrustant</a:t>
                      </a:r>
                      <a:r>
                        <a:rPr lang="fr-FR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détartrant pour matériels de transport de béton</a:t>
                      </a:r>
                    </a:p>
                  </a:txBody>
                  <a:tcPr marL="30519" marR="30519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Elimine les voiles et poussières de ciment, minérales de carrières ou</a:t>
                      </a:r>
                      <a:r>
                        <a:rPr lang="fr-FR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provenant d’eau calcaire.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Facilement biodégradable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Sans étiquetage de sécurité</a:t>
                      </a:r>
                    </a:p>
                  </a:txBody>
                  <a:tcPr marL="30519" marR="30519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Carrosseries, matériels de transport du béton ou de manutention.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Armoires de commandes, petits matériels et cabines des installations des centrales de préparation des bétons et préfabriqués.</a:t>
                      </a:r>
                    </a:p>
                  </a:txBody>
                  <a:tcPr marL="30519" marR="3051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74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kern="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SOLU</a:t>
                      </a:r>
                      <a:r>
                        <a:rPr lang="fr-FR" sz="3200" b="1" kern="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fr-FR" sz="2000" b="1" kern="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Solubilisant désincrustant des dépôts calcaires et de ciment</a:t>
                      </a:r>
                      <a:endParaRPr lang="fr-FR" sz="1400" b="1" kern="0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0519" marR="30519" marT="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à"/>
                        <a:tabLst/>
                        <a:defRPr/>
                      </a:pPr>
                      <a:r>
                        <a:rPr lang="fr-FR" sz="105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Rénovateur puissant pour métiers du ciment</a:t>
                      </a:r>
                      <a:endParaRPr lang="fr-FR" sz="105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à"/>
                        <a:tabLst/>
                        <a:defRPr/>
                      </a:pP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Efficace contre les dépôts et incrustations de calcaires,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à"/>
                        <a:tabLst/>
                        <a:defRPr/>
                      </a:pP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Permet l'élimination des agglomérats de ciments, rouille,…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à"/>
                        <a:tabLst/>
                        <a:defRPr/>
                      </a:pPr>
                      <a:r>
                        <a:rPr lang="fr-FR" sz="105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Pouvoir moussant limité permettant un rinçage facile</a:t>
                      </a:r>
                      <a:endParaRPr lang="fr-FR" sz="105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519" marR="30519" marT="0" marB="0" anchor="ctr"/>
                </a:tc>
                <a:tc>
                  <a:txBody>
                    <a:bodyPr/>
                    <a:lstStyle/>
                    <a:p>
                      <a:pPr marL="171450" lvl="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Matériels de fabrication du béton, 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Cimenteries, 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Centrales à béton, 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Ateliers de fabrication, 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Bétonnières, toupies, 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Moules, banches de coffrage, 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Échafaudages, 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Surfaces anciennes et murs en béton.</a:t>
                      </a:r>
                    </a:p>
                  </a:txBody>
                  <a:tcPr marL="30519" marR="30519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026400" cy="410170"/>
          </a:xfrm>
        </p:spPr>
        <p:txBody>
          <a:bodyPr>
            <a:noAutofit/>
          </a:bodyPr>
          <a:lstStyle/>
          <a:p>
            <a:r>
              <a:rPr lang="fr-FR" sz="2275" dirty="0"/>
              <a:t>Les Détartrants et </a:t>
            </a:r>
            <a:r>
              <a:rPr lang="fr-FR" sz="2275" dirty="0" smtClean="0"/>
              <a:t>désincrustants béton</a:t>
            </a:r>
            <a:endParaRPr lang="fr-FR" sz="2275" dirty="0"/>
          </a:p>
        </p:txBody>
      </p:sp>
      <p:sp>
        <p:nvSpPr>
          <p:cNvPr id="7" name="ZoneTexte 6"/>
          <p:cNvSpPr txBox="1"/>
          <p:nvPr/>
        </p:nvSpPr>
        <p:spPr>
          <a:xfrm>
            <a:off x="8954647" y="6303675"/>
            <a:ext cx="992579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2/6</a:t>
            </a:r>
          </a:p>
          <a:p>
            <a:pPr algn="ctr"/>
            <a:endParaRPr lang="fr-FR" sz="1050" dirty="0" smtClean="0"/>
          </a:p>
          <a:p>
            <a:r>
              <a:rPr lang="fr-FR" sz="800" dirty="0" smtClean="0"/>
              <a:t>218082-EJMJHJ</a:t>
            </a:r>
            <a:endParaRPr lang="fr-FR" sz="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0759" y="715656"/>
            <a:ext cx="1855787" cy="1384212"/>
          </a:xfrm>
          <a:prstGeom prst="rect">
            <a:avLst/>
          </a:prstGeom>
        </p:spPr>
      </p:pic>
      <p:pic>
        <p:nvPicPr>
          <p:cNvPr id="3074" name="Picture 2" descr="materiels_85_84tgk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0759" y="2189342"/>
            <a:ext cx="1890358" cy="13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84807" y="399038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72757284"/>
              </p:ext>
            </p:extLst>
          </p:nvPr>
        </p:nvGraphicFramePr>
        <p:xfrm>
          <a:off x="7910759" y="3604816"/>
          <a:ext cx="1749708" cy="1355166"/>
        </p:xfrm>
        <a:graphic>
          <a:graphicData uri="http://schemas.openxmlformats.org/presentationml/2006/ole">
            <p:oleObj spid="_x0000_s3148" name="Image bitmap" r:id="rId5" imgW="2429214" imgH="1886213" progId="PBrush">
              <p:embed/>
            </p:oleObj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732958" y="549533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20531203"/>
              </p:ext>
            </p:extLst>
          </p:nvPr>
        </p:nvGraphicFramePr>
        <p:xfrm>
          <a:off x="7910759" y="5142084"/>
          <a:ext cx="1749708" cy="1063548"/>
        </p:xfrm>
        <a:graphic>
          <a:graphicData uri="http://schemas.openxmlformats.org/presentationml/2006/ole">
            <p:oleObj spid="_x0000_s3149" name="Image bitmap" r:id="rId6" imgW="2734057" imgH="1666667" progId="PBrush">
              <p:embed/>
            </p:oleObj>
          </a:graphicData>
        </a:graphic>
      </p:graphicFrame>
      <p:pic>
        <p:nvPicPr>
          <p:cNvPr id="13" name="Image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517" y="783172"/>
            <a:ext cx="360000" cy="360000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517" y="2492342"/>
            <a:ext cx="360000" cy="360000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050" y="442908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034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41035166"/>
              </p:ext>
            </p:extLst>
          </p:nvPr>
        </p:nvGraphicFramePr>
        <p:xfrm>
          <a:off x="240276" y="367835"/>
          <a:ext cx="7549057" cy="585347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096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05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3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</a:rPr>
                        <a:t>Désignation</a:t>
                      </a:r>
                      <a:endParaRPr lang="fr-FR" sz="1000" b="1" dirty="0">
                        <a:effectLst/>
                        <a:latin typeface="+mn-lt"/>
                      </a:endParaRPr>
                    </a:p>
                  </a:txBody>
                  <a:tcPr marL="30519" marR="305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</a:rPr>
                        <a:t>Les + Produits</a:t>
                      </a:r>
                      <a:endParaRPr lang="fr-FR" sz="1000" b="1" dirty="0">
                        <a:effectLst/>
                        <a:latin typeface="+mn-lt"/>
                      </a:endParaRPr>
                    </a:p>
                  </a:txBody>
                  <a:tcPr marL="30519" marR="305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r>
                        <a:rPr lang="fr-FR" sz="1000" b="1" dirty="0" smtClean="0">
                          <a:effectLst/>
                        </a:rPr>
                        <a:t>Applications</a:t>
                      </a:r>
                      <a:endParaRPr lang="fr-FR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9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MAC</a:t>
                      </a:r>
                      <a:r>
                        <a:rPr lang="fr-FR" sz="32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Mortier hydraulique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mono composant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réparation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prise rapide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 surfaces en béton</a:t>
                      </a:r>
                      <a:endParaRPr lang="fr-FR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19" marR="30519" marT="0" marB="0" anchor="ctr"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Mélange prêt à l’emploi.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Monocomposant</a:t>
                      </a: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s’utilise sans additif  spécial, ni catalyseur.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Temps de prise rapide.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 d’utilisation facile.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Présente une forte résistance à la pression, une excellente adhérence aux supports.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Présente une bonne résistance  aux intempéries gel, dégel.</a:t>
                      </a:r>
                    </a:p>
                  </a:txBody>
                  <a:tcPr marL="30519" marR="30519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Ouvrages ou sols en béton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Nids de poules, nez de marches,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Tablettes de rebords de fenêtre,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Rebouchage de cavité ou de fissures larges,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Rebouchage d’ emplacement de carrelages détériorés ou de trous après enlèvement de pattes de fixation anciennes,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Scellements de fixation de meubles, machines, etc…</a:t>
                      </a:r>
                    </a:p>
                  </a:txBody>
                  <a:tcPr marL="30519" marR="30519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88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kern="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</a:t>
                      </a:r>
                      <a:r>
                        <a:rPr lang="fr-FR" sz="2400" b="1" kern="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3334</a:t>
                      </a:r>
                    </a:p>
                    <a:p>
                      <a:pPr algn="ctr"/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Additifs pour bétons - résines d'accrochage</a:t>
                      </a:r>
                      <a:endParaRPr lang="fr-FR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19" marR="30519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u="non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Diluable</a:t>
                      </a:r>
                      <a:r>
                        <a:rPr lang="fr-FR" sz="105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dans l'eau à froid.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Permet la réalisation directement de mortiers ou la reprise de travaux de maçonnerie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Améliore</a:t>
                      </a:r>
                      <a:r>
                        <a:rPr lang="fr-FR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résistance des bétons aux contraintes mécaniques, à l'usure, au poudrage.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Fonction plastifiante, hydrophobe permettant une augmentation de la résistance à la pénétration des agents responsables de la détérioration des bétons, chapes</a:t>
                      </a:r>
                      <a:endParaRPr lang="fr-FR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19" marR="30519" marT="0" marB="0" anchor="ctr"/>
                </a:tc>
                <a:tc>
                  <a:txBody>
                    <a:bodyPr/>
                    <a:lstStyle/>
                    <a:p>
                      <a:pPr marL="171450" lvl="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Travaux, reprises, 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Ragréages de béton de réparations ;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Liaison d'accrochage sur béton ancien, constitution de chape ;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Couches de nivellement</a:t>
                      </a:r>
                    </a:p>
                  </a:txBody>
                  <a:tcPr marL="30519" marR="3051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3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ADDIPLAST</a:t>
                      </a:r>
                    </a:p>
                    <a:p>
                      <a:pPr algn="ctr"/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Additif  plastifiant    entraineur d’air</a:t>
                      </a:r>
                      <a:r>
                        <a:rPr lang="fr-FR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    béton et mortier</a:t>
                      </a:r>
                      <a:endParaRPr lang="fr-FR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19" marR="30519" marT="0" marB="0" anchor="ctr"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Améliore la fluidité, la plasticité des bétons en agissant comme facteur de liaison entre les différents composants du béton, 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Évite les remontées d’eau, permet au mortier de sécher moins vite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Amène des propriétés hydrofuges, anti-faïençages, facilite le talochage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Rend le mortier plus adhérent, meilleure tenue en épaisseur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Réduit les risques de formation d’amas de graviers non liés.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Économique, s’utilise à très faible concentration </a:t>
                      </a:r>
                      <a:endParaRPr lang="fr-FR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19" marR="30519" marT="0" marB="0" anchor="ctr"/>
                </a:tc>
                <a:tc>
                  <a:txBody>
                    <a:bodyPr/>
                    <a:lstStyle/>
                    <a:p>
                      <a:pPr marL="171450" lvl="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Montage de parpaings ou de briques 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Ouvrages en maçonnerie de petits éléments. 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Enduits aux mortiers de ciments et de chaux.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Dégrossis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Chapes et</a:t>
                      </a:r>
                      <a:r>
                        <a:rPr lang="fr-FR" sz="1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dalles à base de liants hydraulique</a:t>
                      </a:r>
                    </a:p>
                  </a:txBody>
                  <a:tcPr marL="30519" marR="30519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026400" cy="410170"/>
          </a:xfrm>
        </p:spPr>
        <p:txBody>
          <a:bodyPr>
            <a:noAutofit/>
          </a:bodyPr>
          <a:lstStyle/>
          <a:p>
            <a:r>
              <a:rPr lang="fr-FR" sz="2275" dirty="0"/>
              <a:t>Les </a:t>
            </a:r>
            <a:r>
              <a:rPr lang="fr-FR" sz="2275" dirty="0" smtClean="0"/>
              <a:t>Mortiers et additifs</a:t>
            </a:r>
            <a:endParaRPr lang="fr-FR" sz="2275" dirty="0"/>
          </a:p>
        </p:txBody>
      </p:sp>
      <p:sp>
        <p:nvSpPr>
          <p:cNvPr id="7" name="ZoneTexte 6"/>
          <p:cNvSpPr txBox="1"/>
          <p:nvPr/>
        </p:nvSpPr>
        <p:spPr>
          <a:xfrm>
            <a:off x="8954647" y="6303675"/>
            <a:ext cx="992579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3/6</a:t>
            </a:r>
          </a:p>
          <a:p>
            <a:pPr algn="ctr"/>
            <a:endParaRPr lang="fr-FR" sz="1050" dirty="0" smtClean="0"/>
          </a:p>
          <a:p>
            <a:r>
              <a:rPr lang="fr-FR" sz="800" dirty="0" smtClean="0"/>
              <a:t>218082-EJMJHJ</a:t>
            </a:r>
            <a:endParaRPr lang="fr-FR" sz="800" dirty="0"/>
          </a:p>
        </p:txBody>
      </p:sp>
      <p:pic>
        <p:nvPicPr>
          <p:cNvPr id="15" name="Imag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511" y="1740393"/>
            <a:ext cx="2021205" cy="8915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732958" y="611506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28495195"/>
              </p:ext>
            </p:extLst>
          </p:nvPr>
        </p:nvGraphicFramePr>
        <p:xfrm>
          <a:off x="7967184" y="1291661"/>
          <a:ext cx="1819275" cy="781050"/>
        </p:xfrm>
        <a:graphic>
          <a:graphicData uri="http://schemas.openxmlformats.org/presentationml/2006/ole">
            <p:oleObj spid="_x0000_s4136" name="Image bitmap" r:id="rId4" imgW="1638529" imgH="704948" progId="PBrush">
              <p:embed/>
            </p:oleObj>
          </a:graphicData>
        </a:graphic>
      </p:graphicFrame>
      <p:pic>
        <p:nvPicPr>
          <p:cNvPr id="16" name="Imag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5200" y="367835"/>
            <a:ext cx="1391116" cy="95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671" y="2921528"/>
            <a:ext cx="1917788" cy="101351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2424" y="4546600"/>
            <a:ext cx="1954669" cy="1466002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809" y="653840"/>
            <a:ext cx="360000" cy="360000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966" y="2851938"/>
            <a:ext cx="360000" cy="360000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58" y="45466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2579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08073210"/>
              </p:ext>
            </p:extLst>
          </p:nvPr>
        </p:nvGraphicFramePr>
        <p:xfrm>
          <a:off x="240276" y="367835"/>
          <a:ext cx="7616791" cy="620229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1046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817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17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</a:rPr>
                        <a:t>Désignation</a:t>
                      </a:r>
                      <a:endParaRPr lang="fr-FR" sz="1000" b="1" dirty="0">
                        <a:effectLst/>
                        <a:latin typeface="+mn-lt"/>
                      </a:endParaRPr>
                    </a:p>
                  </a:txBody>
                  <a:tcPr marL="30519" marR="305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</a:rPr>
                        <a:t>Les + Produits</a:t>
                      </a:r>
                      <a:endParaRPr lang="fr-FR" sz="1000" b="1" dirty="0">
                        <a:effectLst/>
                        <a:latin typeface="+mn-lt"/>
                      </a:endParaRPr>
                    </a:p>
                  </a:txBody>
                  <a:tcPr marL="30519" marR="305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r>
                        <a:rPr lang="fr-FR" sz="1000" b="1" dirty="0" smtClean="0">
                          <a:effectLst/>
                        </a:rPr>
                        <a:t>Applications</a:t>
                      </a:r>
                      <a:endParaRPr lang="fr-FR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9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kern="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CRYOBETON</a:t>
                      </a:r>
                    </a:p>
                    <a:p>
                      <a:pPr algn="ctr"/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Additif antigel pour bétons </a:t>
                      </a:r>
                      <a:endParaRPr lang="fr-FR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19" marR="30519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Accélère la prise des bétons par temps froid.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Donne une accélération du démoulage en préfabrication sans étuvage,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Permet une manipulation plus rapide en fonction du ciment utilisé et de la température ambiante.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Améliore l’hydratation et les réactions exothermiques des bétons fraîchement coulés en permettant une résistance au gel.</a:t>
                      </a:r>
                      <a:endParaRPr lang="fr-FR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19" marR="30519" marT="0" marB="0" anchor="ctr"/>
                </a:tc>
                <a:tc>
                  <a:txBody>
                    <a:bodyPr/>
                    <a:lstStyle/>
                    <a:p>
                      <a:pPr marL="171450" lvl="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Bétons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Mortiers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Enduits</a:t>
                      </a:r>
                    </a:p>
                  </a:txBody>
                  <a:tcPr marL="30519" marR="30519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88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BETORTU</a:t>
                      </a:r>
                      <a:r>
                        <a:rPr lang="fr-FR" sz="2000" b="1" baseline="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fr-FR" sz="2000" b="1" dirty="0" smtClean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Retardateur de prise avec fonctions fluidifiantes</a:t>
                      </a: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Retardateur de prise particulièrement actif pour augmenter le temps de début et fin de prise dans les bétons et mortiers.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Apporte un effet réducteur d’eau 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Prolonge le délai de mise en œuvre, présente un intérêt pratique lors du bétonnage notamment par temps chaud, ou lors du temps de transport de bétons préparés en centrale</a:t>
                      </a: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Préparation du béton et mortiers</a:t>
                      </a:r>
                      <a:endParaRPr lang="fr-FR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16" marR="36116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02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200" b="1" kern="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321</a:t>
                      </a:r>
                      <a:r>
                        <a:rPr lang="fr-FR" sz="2000" b="1" kern="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BETON</a:t>
                      </a:r>
                    </a:p>
                    <a:p>
                      <a:pPr algn="ctr"/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Adjuvant non chloré accélérateur de prise et raidisseur pour béton.</a:t>
                      </a:r>
                      <a:endParaRPr lang="fr-FR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19" marR="30519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Accélérateur de prise et de durcissement pour les travaux de bétonnage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Réduit les temps de fabrication afin de libérer plus rapidement les matériels,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Augmente la résistance des objets fabriqués dans les premiers temps qui suivent  la fabrication en épaississant les interstices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Apporte un caractère hydrofuge au béton.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 renferme pas de chlorures.</a:t>
                      </a:r>
                    </a:p>
                  </a:txBody>
                  <a:tcPr marL="30519" marR="30519" marT="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Moulages,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Coffrages de chantier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Préfabrication.</a:t>
                      </a:r>
                    </a:p>
                  </a:txBody>
                  <a:tcPr marL="30519" marR="30519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026400" cy="410170"/>
          </a:xfrm>
        </p:spPr>
        <p:txBody>
          <a:bodyPr>
            <a:noAutofit/>
          </a:bodyPr>
          <a:lstStyle/>
          <a:p>
            <a:r>
              <a:rPr lang="fr-FR" sz="2275" dirty="0"/>
              <a:t>Les </a:t>
            </a:r>
            <a:r>
              <a:rPr lang="fr-FR" sz="2275" dirty="0" smtClean="0"/>
              <a:t>additifs</a:t>
            </a:r>
            <a:endParaRPr lang="fr-FR" sz="2275" dirty="0"/>
          </a:p>
        </p:txBody>
      </p:sp>
      <p:sp>
        <p:nvSpPr>
          <p:cNvPr id="7" name="ZoneTexte 6"/>
          <p:cNvSpPr txBox="1"/>
          <p:nvPr/>
        </p:nvSpPr>
        <p:spPr>
          <a:xfrm>
            <a:off x="8954647" y="6303675"/>
            <a:ext cx="992579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4/6</a:t>
            </a:r>
          </a:p>
          <a:p>
            <a:pPr algn="ctr"/>
            <a:endParaRPr lang="fr-FR" sz="1050" dirty="0" smtClean="0"/>
          </a:p>
          <a:p>
            <a:r>
              <a:rPr lang="fr-FR" sz="800" dirty="0" smtClean="0"/>
              <a:t>218082-EJMJHJ</a:t>
            </a:r>
            <a:endParaRPr lang="fr-FR" sz="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732958" y="611506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067" y="2963863"/>
            <a:ext cx="1896533" cy="105257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9671" y="768142"/>
            <a:ext cx="1903376" cy="142896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9671" y="4328706"/>
            <a:ext cx="1857167" cy="1844785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152" y="619973"/>
            <a:ext cx="360000" cy="360000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885" y="2389506"/>
            <a:ext cx="360000" cy="360000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885" y="4274418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2891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09689382"/>
              </p:ext>
            </p:extLst>
          </p:nvPr>
        </p:nvGraphicFramePr>
        <p:xfrm>
          <a:off x="240276" y="367835"/>
          <a:ext cx="7633724" cy="638856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1046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17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18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0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</a:rPr>
                        <a:t>Désignation</a:t>
                      </a:r>
                      <a:endParaRPr lang="fr-FR" sz="1000" b="1" dirty="0">
                        <a:effectLst/>
                        <a:latin typeface="+mn-lt"/>
                      </a:endParaRPr>
                    </a:p>
                  </a:txBody>
                  <a:tcPr marL="30519" marR="305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</a:rPr>
                        <a:t>Les + Produits</a:t>
                      </a:r>
                      <a:endParaRPr lang="fr-FR" sz="1000" b="1" dirty="0">
                        <a:effectLst/>
                        <a:latin typeface="+mn-lt"/>
                      </a:endParaRPr>
                    </a:p>
                  </a:txBody>
                  <a:tcPr marL="30519" marR="305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r>
                        <a:rPr lang="fr-FR" sz="1000" b="1" dirty="0" smtClean="0">
                          <a:effectLst/>
                        </a:rPr>
                        <a:t>Applications</a:t>
                      </a:r>
                      <a:endParaRPr lang="fr-FR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93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DESAC</a:t>
                      </a:r>
                      <a:r>
                        <a:rPr lang="fr-FR" sz="24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Désactivant béton</a:t>
                      </a:r>
                      <a:endParaRPr lang="fr-FR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19" marR="30519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Désactivant de surface “positif” en phase aqueuse.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Permet de retarder l’hydratation du ciment à la surface non coffrée du béton.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nettoyage final des bétons traités par le désactivant permet de rendre les granulats apparents.</a:t>
                      </a:r>
                      <a:endParaRPr lang="fr-FR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19" marR="30519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Sols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Terrasses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Aménagements paysagés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Aménagements urbains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19" marR="30519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6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kern="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EMULPAT</a:t>
                      </a:r>
                    </a:p>
                    <a:p>
                      <a:pPr algn="ctr"/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Émulsion bitumineuse à froid</a:t>
                      </a:r>
                      <a:endParaRPr lang="fr-FR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19" marR="30519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Forme après séchage un film homogène résistant à l'eau.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Peut être</a:t>
                      </a:r>
                      <a:r>
                        <a:rPr lang="fr-FR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utilisé </a:t>
                      </a: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aussi bien sur des surfaces horizontales que verticales.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Très bonne adhérence du film formé sur supports en ciment, ne flue pas une fois sec sur les surfaces verticales.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Bonne résistance aux conditions atmosphériques ambiantes, températures, humidités, rayons UV.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 une protection des matériaux  contre l’oxydation et l'agressivité des atmosphères salines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Peut être associé au ciment ou au sable/ciment,  gravillon, pour la réalisation de liants d'étanchéité de masse ou de ragréage</a:t>
                      </a:r>
                    </a:p>
                  </a:txBody>
                  <a:tcPr marL="30519" marR="30519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Béton,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Parpaing enduit,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Fibrociment.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Arases de fondation,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Enduits poreux,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Murs, 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Sous-sols, murs enterrés,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Soubassements, 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Murs délités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Fissures dans les bassins,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Murs de retenue,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Fosses, puisards,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Abreuvoirs, etc.</a:t>
                      </a:r>
                    </a:p>
                    <a:p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19" marR="3051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02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</a:t>
                      </a:r>
                      <a:r>
                        <a:rPr lang="fr-FR" sz="2000" b="1" baseline="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METAUX</a:t>
                      </a:r>
                      <a:endParaRPr lang="fr-FR" sz="2000" b="1" dirty="0" smtClean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Convertisseur</a:t>
                      </a:r>
                      <a:r>
                        <a:rPr lang="fr-FR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rouille</a:t>
                      </a:r>
                      <a:endParaRPr lang="fr-FR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Forme un film protecteur anticorrosion par conversion chimique de la rouille présente sur les métaux ferreux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Protège contre la réapparition rapide de l'oxydation.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 une protection contre la reprise de la corrosion pendant plusieurs mois.</a:t>
                      </a:r>
                    </a:p>
                  </a:txBody>
                  <a:tcPr marL="36116" marR="36116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Béton armé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Ronds à béton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Ferraillages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10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Armatures métalliques </a:t>
                      </a:r>
                      <a:endParaRPr lang="fr-FR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16" marR="36116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02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RESIJOINT</a:t>
                      </a:r>
                    </a:p>
                    <a:p>
                      <a:pPr algn="ctr"/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Résines en dispersion pour la fabrication des joints souples de mortiers de ciment </a:t>
                      </a:r>
                      <a:endParaRPr lang="fr-FR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19" marR="30519" marT="0" marB="0" anchor="ctr"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Améliore la flexibilité, augmente l’élasticité, la résistance aux chocs ou aux impacts des mortiers de ciments notamment lors de la fabrication de revêtements muraux ou de sols.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Permet des réparations de fissures 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 un garnissage des noues de différents matériaux sur les toitures.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Améliore l’accrochage, l’adhérence 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Evite les phénomènes de retrait lors du scellement entre 2 matériaux de nature différente</a:t>
                      </a:r>
                    </a:p>
                  </a:txBody>
                  <a:tcPr marL="30519" marR="30519" marT="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Maçonnerie,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Parpaing,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Brique,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Pierre,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Sols,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Murs,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Souches de cheminées, solins,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Tuiles, faîtières. </a:t>
                      </a:r>
                    </a:p>
                  </a:txBody>
                  <a:tcPr marL="30519" marR="30519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026400" cy="410170"/>
          </a:xfrm>
        </p:spPr>
        <p:txBody>
          <a:bodyPr>
            <a:noAutofit/>
          </a:bodyPr>
          <a:lstStyle/>
          <a:p>
            <a:r>
              <a:rPr lang="fr-FR" sz="2275" dirty="0" smtClean="0"/>
              <a:t>PRODUITS COMPLEMENTAIRES</a:t>
            </a:r>
            <a:endParaRPr lang="fr-FR" sz="2275" dirty="0"/>
          </a:p>
        </p:txBody>
      </p:sp>
      <p:sp>
        <p:nvSpPr>
          <p:cNvPr id="7" name="ZoneTexte 6"/>
          <p:cNvSpPr txBox="1"/>
          <p:nvPr/>
        </p:nvSpPr>
        <p:spPr>
          <a:xfrm>
            <a:off x="8954647" y="6303675"/>
            <a:ext cx="992579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5/6</a:t>
            </a:r>
          </a:p>
          <a:p>
            <a:pPr algn="ctr"/>
            <a:endParaRPr lang="fr-FR" sz="1050" dirty="0" smtClean="0"/>
          </a:p>
          <a:p>
            <a:r>
              <a:rPr lang="fr-FR" sz="800" dirty="0" smtClean="0"/>
              <a:t>218082-EJMJHJ</a:t>
            </a:r>
            <a:endParaRPr lang="fr-FR" sz="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732958" y="611506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29132414"/>
              </p:ext>
            </p:extLst>
          </p:nvPr>
        </p:nvGraphicFramePr>
        <p:xfrm>
          <a:off x="8026400" y="417548"/>
          <a:ext cx="1309442" cy="1258997"/>
        </p:xfrm>
        <a:graphic>
          <a:graphicData uri="http://schemas.openxmlformats.org/presentationml/2006/ole">
            <p:oleObj spid="_x0000_s5187" name="Image bitmap" r:id="rId3" imgW="1905266" imgH="1980952" progId="PBrush">
              <p:embed/>
            </p:oleObj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026400" y="3435174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12642776"/>
              </p:ext>
            </p:extLst>
          </p:nvPr>
        </p:nvGraphicFramePr>
        <p:xfrm>
          <a:off x="7930180" y="2168799"/>
          <a:ext cx="1877244" cy="1626945"/>
        </p:xfrm>
        <a:graphic>
          <a:graphicData uri="http://schemas.openxmlformats.org/presentationml/2006/ole">
            <p:oleObj spid="_x0000_s5188" name="Image bitmap" r:id="rId4" imgW="1542857" imgH="1609524" progId="PBrush">
              <p:embed/>
            </p:oleObj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0180" y="4043231"/>
            <a:ext cx="1558196" cy="103814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0180" y="5208321"/>
            <a:ext cx="1222296" cy="1222296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743" y="636907"/>
            <a:ext cx="360000" cy="360000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" y="1905771"/>
            <a:ext cx="360000" cy="360000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" y="4202305"/>
            <a:ext cx="360000" cy="360000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" y="536808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51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26643980"/>
              </p:ext>
            </p:extLst>
          </p:nvPr>
        </p:nvGraphicFramePr>
        <p:xfrm>
          <a:off x="240276" y="367835"/>
          <a:ext cx="7472857" cy="593983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1046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32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49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0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</a:rPr>
                        <a:t>Désignation</a:t>
                      </a:r>
                      <a:endParaRPr lang="fr-FR" sz="1000" b="1" dirty="0">
                        <a:effectLst/>
                        <a:latin typeface="+mn-lt"/>
                      </a:endParaRPr>
                    </a:p>
                  </a:txBody>
                  <a:tcPr marL="30519" marR="305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</a:rPr>
                        <a:t>Les + Produits</a:t>
                      </a:r>
                      <a:endParaRPr lang="fr-FR" sz="1000" b="1" dirty="0">
                        <a:effectLst/>
                        <a:latin typeface="+mn-lt"/>
                      </a:endParaRPr>
                    </a:p>
                  </a:txBody>
                  <a:tcPr marL="30519" marR="305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 </a:t>
                      </a:r>
                      <a:r>
                        <a:rPr lang="fr-FR" sz="1000" b="1" dirty="0" smtClean="0">
                          <a:effectLst/>
                        </a:rPr>
                        <a:t>Applications</a:t>
                      </a:r>
                      <a:endParaRPr lang="fr-FR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0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kern="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FLUIPROTEC</a:t>
                      </a:r>
                    </a:p>
                    <a:p>
                      <a:pPr algn="ctr"/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Fluide de protection anti-adhérent pour la protection des matériels</a:t>
                      </a:r>
                      <a:endParaRPr lang="fr-FR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19" marR="30519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Fluide anti-adhérent prêt à l’emploi, ne nécessite pas de mélange avant application.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Evite l’adhérence des projections de poussières de ciments sur les surfaces traitées.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Facilite les opérations de nettoyage des surfaces externes des matériels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Evite l’attaque des peintures due à l’agressivité du ciment, permet de conserver en bon état de propreté, les engins et matériels.</a:t>
                      </a:r>
                      <a:endParaRPr lang="fr-FR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19" marR="30519" marT="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Silos de stockage dans les centrales BPE,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Camions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Malaxeurs,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Trémies lors des opérations de transfert.</a:t>
                      </a:r>
                    </a:p>
                  </a:txBody>
                  <a:tcPr marL="30519" marR="30519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FLUIDEM</a:t>
                      </a:r>
                    </a:p>
                    <a:p>
                      <a:pPr algn="ctr"/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Fluide de démoulage spéciale basse viscosité</a:t>
                      </a:r>
                    </a:p>
                    <a:p>
                      <a:pPr algn="ctr"/>
                      <a:r>
                        <a:rPr lang="fr-F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Hydrofugeant – anti adhèrent. </a:t>
                      </a:r>
                      <a:endParaRPr lang="fr-FR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19" marR="30519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Fonction hydrophobe longue durée.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Sans réactivité avec le béton.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Etalement facile forme un film protecteur uniforme.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Permet facilement la réalisation d’un film continu protecteur sur les surfaces venant d’être décapées ou nettoyées.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Forme un film barrière continu sur les surfaces à protéger, évite la reprise immédiate de l’oxydation et la formation d’une pellicule de rouille.</a:t>
                      </a:r>
                    </a:p>
                  </a:txBody>
                  <a:tcPr marL="30519" marR="30519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Coffrages en bois reconstitué,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Bois brut,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Panneaux de contreplaqué,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Moules ou panneaux métalliques,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Malaxeurs, toupies.</a:t>
                      </a:r>
                    </a:p>
                  </a:txBody>
                  <a:tcPr marL="30519" marR="30519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61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FLUITEC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Fluide technique d’enrobage des fibres ou particules volatiles non adhérentes des supports isolants</a:t>
                      </a:r>
                      <a:endParaRPr lang="fr-FR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19" marR="30519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Permet </a:t>
                      </a: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déposer sur les surfaces avant les travaux une couche uniforme permettant l’enrobage des particules pulvérulentes lors d’interventions localisées dans les bâtiments où la présence d’amiante est connue </a:t>
                      </a:r>
                      <a:r>
                        <a:rPr lang="fr-FR" sz="105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 suspectée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Réduit </a:t>
                      </a:r>
                      <a:r>
                        <a:rPr lang="fr-FR" sz="105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risques de dispersion, de diffusion de microparticules dangereuses susceptibles d’être   inhalées</a:t>
                      </a:r>
                      <a:endParaRPr lang="fr-FR" sz="10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19" marR="30519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Murs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Plafonds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Panneaux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Surfaces avec flocages</a:t>
                      </a:r>
                    </a:p>
                  </a:txBody>
                  <a:tcPr marL="30519" marR="30519" marT="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026400" cy="410170"/>
          </a:xfrm>
        </p:spPr>
        <p:txBody>
          <a:bodyPr>
            <a:noAutofit/>
          </a:bodyPr>
          <a:lstStyle/>
          <a:p>
            <a:r>
              <a:rPr lang="fr-FR" sz="2275" dirty="0" smtClean="0"/>
              <a:t>PRODUITS COMPLEMENTAIRES</a:t>
            </a:r>
            <a:endParaRPr lang="fr-FR" sz="2275" dirty="0"/>
          </a:p>
        </p:txBody>
      </p:sp>
      <p:sp>
        <p:nvSpPr>
          <p:cNvPr id="7" name="ZoneTexte 6"/>
          <p:cNvSpPr txBox="1"/>
          <p:nvPr/>
        </p:nvSpPr>
        <p:spPr>
          <a:xfrm>
            <a:off x="8954647" y="6303675"/>
            <a:ext cx="992579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6/6</a:t>
            </a:r>
          </a:p>
          <a:p>
            <a:pPr algn="ctr"/>
            <a:endParaRPr lang="fr-FR" sz="1050" dirty="0" smtClean="0"/>
          </a:p>
          <a:p>
            <a:r>
              <a:rPr lang="fr-FR" sz="800" dirty="0" smtClean="0"/>
              <a:t>218082-EJMJHJ</a:t>
            </a:r>
            <a:endParaRPr lang="fr-FR" sz="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732958" y="611506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0944" y="886715"/>
            <a:ext cx="1994109" cy="1495582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732958" y="2982897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60591997"/>
              </p:ext>
            </p:extLst>
          </p:nvPr>
        </p:nvGraphicFramePr>
        <p:xfrm>
          <a:off x="7840412" y="2798886"/>
          <a:ext cx="1915174" cy="1592618"/>
        </p:xfrm>
        <a:graphic>
          <a:graphicData uri="http://schemas.openxmlformats.org/presentationml/2006/ole">
            <p:oleObj spid="_x0000_s6170" name="Image bitmap" r:id="rId4" imgW="2285714" imgH="1905266" progId="PBrush">
              <p:embed/>
            </p:oleObj>
          </a:graphicData>
        </a:graphic>
      </p:graphicFrame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0412" y="4517197"/>
            <a:ext cx="1808775" cy="166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852" y="647446"/>
            <a:ext cx="360000" cy="360000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852" y="2503346"/>
            <a:ext cx="360000" cy="360000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852" y="455106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965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4045</TotalTime>
  <Words>1346</Words>
  <Application>Microsoft Office PowerPoint</Application>
  <PresentationFormat>Format A4 (210 x 297 mm)</PresentationFormat>
  <Paragraphs>227</Paragraphs>
  <Slides>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Papier</vt:lpstr>
      <vt:lpstr>Image bitmap</vt:lpstr>
      <vt:lpstr>Gamme Maçons</vt:lpstr>
      <vt:lpstr>Les Détartrants et désincrustants béton</vt:lpstr>
      <vt:lpstr>Les Mortiers et additifs</vt:lpstr>
      <vt:lpstr>Les additifs</vt:lpstr>
      <vt:lpstr>PRODUITS COMPLEMENTAIRES</vt:lpstr>
      <vt:lpstr>PRODUITS COMPLEMENTAIRES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Gamme Plombiers-Chauffagistes</dc:title>
  <dc:creator>Francoise JARDIN</dc:creator>
  <cp:lastModifiedBy>Utilisateur</cp:lastModifiedBy>
  <cp:revision>176</cp:revision>
  <cp:lastPrinted>2019-06-12T13:12:39Z</cp:lastPrinted>
  <dcterms:created xsi:type="dcterms:W3CDTF">2015-03-20T10:21:40Z</dcterms:created>
  <dcterms:modified xsi:type="dcterms:W3CDTF">2026-03-19T20:01:19Z</dcterms:modified>
</cp:coreProperties>
</file>