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F06"/>
    <a:srgbClr val="CF5D07"/>
    <a:srgbClr val="FFFFCC"/>
    <a:srgbClr val="FF00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176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32111" y="5486400"/>
            <a:ext cx="437859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36152" y="6422065"/>
            <a:ext cx="825500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422065"/>
            <a:ext cx="2311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089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95300" y="6422065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384550" y="6422065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832850" y="6422065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369" y="2414016"/>
            <a:ext cx="8493760" cy="15019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A6F06"/>
                </a:solidFill>
              </a:rPr>
              <a:t>Gamme </a:t>
            </a:r>
            <a:r>
              <a:rPr lang="fr-FR" dirty="0" smtClean="0">
                <a:solidFill>
                  <a:srgbClr val="FA6F06"/>
                </a:solidFill>
              </a:rPr>
              <a:t>Métalliers-Chaudronniers-Soudeurs</a:t>
            </a:r>
            <a:endParaRPr lang="fr-FR" dirty="0">
              <a:solidFill>
                <a:srgbClr val="FA6F0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1/8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sp>
        <p:nvSpPr>
          <p:cNvPr id="4" name="ZoneTexte 3"/>
          <p:cNvSpPr txBox="1"/>
          <p:nvPr/>
        </p:nvSpPr>
        <p:spPr>
          <a:xfrm>
            <a:off x="2340864" y="127105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F5D07"/>
                </a:solidFill>
                <a:latin typeface="+mj-lt"/>
              </a:rPr>
              <a:t>Ateliers de Traitements des Surfaces</a:t>
            </a:r>
            <a:endParaRPr lang="fr-FR" sz="2400" b="1" dirty="0">
              <a:solidFill>
                <a:srgbClr val="CF5D07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70448"/>
            <a:ext cx="3200400" cy="9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DIPROM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00628"/>
            <a:ext cx="2487168" cy="16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309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7901421" cy="410170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chemeClr val="tx1">
                    <a:lumMod val="95000"/>
                  </a:schemeClr>
                </a:solidFill>
              </a:rPr>
              <a:t>Les </a:t>
            </a:r>
            <a:r>
              <a:rPr lang="fr-FR" sz="1800" dirty="0" smtClean="0">
                <a:solidFill>
                  <a:schemeClr val="tx1">
                    <a:lumMod val="95000"/>
                  </a:schemeClr>
                </a:solidFill>
              </a:rPr>
              <a:t>décapants et </a:t>
            </a:r>
            <a:r>
              <a:rPr lang="fr-FR" sz="1800" dirty="0" err="1" smtClean="0">
                <a:solidFill>
                  <a:schemeClr val="tx1">
                    <a:lumMod val="95000"/>
                  </a:schemeClr>
                </a:solidFill>
              </a:rPr>
              <a:t>passivants</a:t>
            </a:r>
            <a:r>
              <a:rPr lang="fr-FR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r-FR" sz="1000" dirty="0" smtClean="0">
                <a:solidFill>
                  <a:schemeClr val="tx1">
                    <a:lumMod val="95000"/>
                  </a:schemeClr>
                </a:solidFill>
              </a:rPr>
              <a:t>pour aciers inoxydables, aciers résistants aux acides, aciers austénitiques, cuivre</a:t>
            </a:r>
            <a:endParaRPr lang="fr-FR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6553604"/>
              </p:ext>
            </p:extLst>
          </p:nvPr>
        </p:nvGraphicFramePr>
        <p:xfrm>
          <a:off x="502425" y="410170"/>
          <a:ext cx="7180168" cy="6178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3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42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3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1313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Nettoyant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décontami-nant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surfaces</a:t>
                      </a:r>
                      <a:endParaRPr lang="fr-FR" sz="900" b="1" u="sng" dirty="0">
                        <a:ln cmpd="sng">
                          <a:solidFill>
                            <a:srgbClr val="FFC000"/>
                          </a:solidFill>
                        </a:ln>
                        <a:solidFill>
                          <a:srgbClr val="FF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Aciers</a:t>
                      </a:r>
                      <a:r>
                        <a:rPr lang="fr-FR" sz="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inoxydables</a:t>
                      </a:r>
                      <a:endParaRPr lang="fr-FR" sz="9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Nettoyant, désincrustant, détartrant concentré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AVANT DECAPAGE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pollutions déposées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les surfaces, les poussières de Fer provenant des meulages, tronçonnages de pièces en acier à proximité des surfaces en inox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la possibilité de formation d’oxydes présentes sur les surfaces.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Laisse le métal propre et brillant. 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mixtes travaillant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présence d’aciers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inoxydables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maintenance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d’usinage et de soudure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Métallerie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Tuyauteurs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montage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Tuyauteurs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Plombiers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0629</a:t>
                      </a: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Gels décapants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cordons de soudures inox</a:t>
                      </a:r>
                      <a:endParaRPr lang="fr-FR" sz="500" b="1" u="sng" dirty="0">
                        <a:ln cmpd="sng">
                          <a:solidFill>
                            <a:srgbClr val="FFC000"/>
                          </a:solidFill>
                        </a:ln>
                        <a:solidFill>
                          <a:srgbClr val="FF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Aciers</a:t>
                      </a:r>
                      <a:r>
                        <a:rPr lang="fr-FR" sz="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inoxydables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pâte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E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 les coulures sur surfaces verticales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 les risques de projection pendant l’application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Nettoie, décape après travaux de soudage, élimine les oxydes,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marbrures, bleuissements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responsables de la corrosion des aciers inoxydables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fr-FR" sz="1000" dirty="0" smtClean="0">
                        <a:effectLst/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0632B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Décapant liquide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cordons soudures des inox - bain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 inoxydables austénitiques utilisés en milieu marin ou nucléaire et aciers résistant aux acides.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Décapant,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déroche et uniformise les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marbrures, bleuissement, les couches d'oxydes,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calamine de soudures, silices.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d'obtenir des surfaces propres et brillantes et rendre l’inox soudé plus résistant à la corrosion.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80975" indent="-180975">
                        <a:buFontTx/>
                        <a:buChar char="-"/>
                      </a:pPr>
                      <a:endParaRPr lang="fr-FR" sz="9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1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0609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Passivant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inox après décapage </a:t>
                      </a:r>
                      <a:r>
                        <a:rPr lang="fr-FR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Liquide 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 inoxydables austénitiques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 une couche uniforme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passive protectrice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ainsi de ne pas laisser le métal à vif suite à un avivage décapage.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900" b="0" u="none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0609G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</a:t>
                      </a:r>
                      <a:endParaRPr lang="fr-FR" sz="1100" b="1" u="sng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0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0620</a:t>
                      </a:r>
                      <a:endParaRPr lang="fr-FR" sz="1100" b="1" i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Gel</a:t>
                      </a:r>
                      <a:r>
                        <a:rPr lang="fr-FR" sz="1100" b="1" kern="1200" baseline="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1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écapant cuivre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avant soudure 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Cuivre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Décape rapidement,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élimine, le recuit et les différents oxydes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autres dépôts.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l’utilisation d’abrasifs pour préparer la surface avant soudage.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une application localisée précise, </a:t>
                      </a:r>
                      <a:r>
                        <a:rPr lang="fr-FR" sz="9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les risques d’écoulement.</a:t>
                      </a: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2/8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7706688" y="967616"/>
            <a:ext cx="1858623" cy="135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6" b="8782"/>
          <a:stretch/>
        </p:blipFill>
        <p:spPr bwMode="auto">
          <a:xfrm>
            <a:off x="7901421" y="2607149"/>
            <a:ext cx="1858623" cy="119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53" r="29351" b="12634"/>
          <a:stretch/>
        </p:blipFill>
        <p:spPr>
          <a:xfrm>
            <a:off x="7901421" y="5445120"/>
            <a:ext cx="1265954" cy="121282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60" r="10896"/>
          <a:stretch/>
        </p:blipFill>
        <p:spPr bwMode="auto">
          <a:xfrm>
            <a:off x="8091847" y="4147099"/>
            <a:ext cx="1367556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7" y="2567634"/>
            <a:ext cx="360000" cy="36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2" y="1284949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2" y="3670319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1" y="4721729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7" y="5265120"/>
            <a:ext cx="360000" cy="36000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1" y="59081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3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666264" cy="410170"/>
          </a:xfrm>
        </p:spPr>
        <p:txBody>
          <a:bodyPr>
            <a:noAutofit/>
          </a:bodyPr>
          <a:lstStyle/>
          <a:p>
            <a:r>
              <a:rPr lang="fr-FR" sz="1800" dirty="0"/>
              <a:t>Les </a:t>
            </a:r>
            <a:r>
              <a:rPr lang="fr-FR" sz="1800" dirty="0" err="1" smtClean="0"/>
              <a:t>dérouillants</a:t>
            </a:r>
            <a:r>
              <a:rPr lang="fr-FR" sz="1800" dirty="0" smtClean="0"/>
              <a:t> </a:t>
            </a:r>
            <a:r>
              <a:rPr lang="fr-FR" sz="1800" dirty="0" err="1" smtClean="0"/>
              <a:t>phosphatants</a:t>
            </a:r>
            <a:r>
              <a:rPr lang="fr-FR" sz="1800" dirty="0" smtClean="0"/>
              <a:t> </a:t>
            </a:r>
            <a:r>
              <a:rPr lang="fr-FR" sz="1000" dirty="0" smtClean="0"/>
              <a:t>pour métaux ferreux, aciers, aciers inoxydables, aluminium, alliages légers</a:t>
            </a:r>
            <a:endParaRPr lang="fr-FR" sz="1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7231757"/>
              </p:ext>
            </p:extLst>
          </p:nvPr>
        </p:nvGraphicFramePr>
        <p:xfrm>
          <a:off x="480842" y="422407"/>
          <a:ext cx="6546491" cy="6208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2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5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03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56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0565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Dégraissant</a:t>
                      </a:r>
                      <a:r>
                        <a:rPr lang="fr-F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érouillant phosphatant des métaux ferreux par immersion circulation aspersion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Phosphodégraissant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dégraisse, élimine la fleur de rouille, et forme une couche passive favorisant l'accroche des peintures.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traitement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surfaces en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industriel, artisanats,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ferronneries   d’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arts,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Chaudronneries, etc...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2708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Dégraissant phosphatant passivant en eau chaude par pulvérisation</a:t>
                      </a:r>
                      <a:r>
                        <a:rPr lang="fr-FR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nettoyeur Haute Pression</a:t>
                      </a:r>
                    </a:p>
                    <a:p>
                      <a:pPr algn="ctr"/>
                      <a:endParaRPr lang="fr-FR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aciers, alliages</a:t>
                      </a:r>
                      <a:r>
                        <a:rPr lang="fr-FR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légers</a:t>
                      </a:r>
                      <a:endParaRPr lang="fr-FR" sz="9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Efficace et stable à température élevée.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Polyvalent, économique, rapidement actif.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surfaces et ensembles  non immergeables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 pouvoir dégraissant désoxydant à chaud, élimine les souillures grasses, les oxydes ferriques, dépôts terreux ou de calcaire,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bonne préparation de surface avant mise en peinture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meilleure adhérence des primaires, peintures ou autres revêtements de surface.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Charpentes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Châssis de camions,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à ossatures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de déchargement,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Silos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Cuves et citernes à carburant,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Matériels maritimes, équipements portuaires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Armoires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métalliques</a:t>
                      </a:r>
                      <a:endParaRPr lang="fr-FR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7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2402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Désoxydant dérouillant acier inox et aluminium oxydés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Aluminium, aciers inoxydables </a:t>
                      </a:r>
                    </a:p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plastiques </a:t>
                      </a:r>
                    </a:p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Bâches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Désoxyde rapidement, les traces de rouille sur les surfaces.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Solubilise les dépôts calciques, siliceux, les</a:t>
                      </a:r>
                      <a:r>
                        <a:rPr lang="fr-FR" sz="10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pollutions atmosphériques ou organiques, élimine les oxydes métalliques poudreux ou fixés sur les surfaces 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Caractère moussant contrôlé, permet</a:t>
                      </a:r>
                      <a:r>
                        <a:rPr lang="fr-FR" sz="10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lors du rinçage, d’obtenir des surfaces rénovées d’aspect brillant.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Extérieurs des citernes, aluminiums ou inoxydables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Bennes de transports, ridelles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Conteneurs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Cabines en aluminium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Passerelles, escaliers, planchers en tôles nervurées d’aluminium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Echafaudages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Glissières d’autoroute, de péages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3/8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29" y="4926646"/>
            <a:ext cx="1161732" cy="174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6938" r="2450"/>
          <a:stretch/>
        </p:blipFill>
        <p:spPr>
          <a:xfrm>
            <a:off x="7181940" y="608691"/>
            <a:ext cx="1627947" cy="19642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60802" y="4122964"/>
            <a:ext cx="1698171" cy="21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4" name="Picture 2" descr="Résultat de recherche d'images pour &quot;tole larmé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920" b="17501"/>
          <a:stretch/>
        </p:blipFill>
        <p:spPr bwMode="auto">
          <a:xfrm>
            <a:off x="7994082" y="2771274"/>
            <a:ext cx="156675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7" y="1230824"/>
            <a:ext cx="360000" cy="36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0" y="5506491"/>
            <a:ext cx="360000" cy="36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0" y="324589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8188" y="0"/>
            <a:ext cx="7830588" cy="410170"/>
          </a:xfrm>
        </p:spPr>
        <p:txBody>
          <a:bodyPr>
            <a:noAutofit/>
          </a:bodyPr>
          <a:lstStyle/>
          <a:p>
            <a:r>
              <a:rPr lang="fr-FR" sz="1800" dirty="0" smtClean="0"/>
              <a:t>Les Protections </a:t>
            </a:r>
            <a:r>
              <a:rPr lang="fr-FR" sz="1000" dirty="0" smtClean="0"/>
              <a:t>pour métaux ferreux, alliages légers, aciers, </a:t>
            </a:r>
            <a:r>
              <a:rPr lang="fr-FR" sz="1000" dirty="0" err="1" smtClean="0"/>
              <a:t>galvas</a:t>
            </a:r>
            <a:r>
              <a:rPr lang="fr-FR" sz="1000" dirty="0" smtClean="0"/>
              <a:t>, aluminium, zinc, fonte, bois, plastiques compatibles</a:t>
            </a:r>
            <a:endParaRPr lang="fr-FR" sz="1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4387920"/>
              </p:ext>
            </p:extLst>
          </p:nvPr>
        </p:nvGraphicFramePr>
        <p:xfrm>
          <a:off x="520051" y="410170"/>
          <a:ext cx="6229092" cy="637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2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6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2731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Convertisseur  de  rouille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anticorrosion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Métaux ferreux oxydés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rouille en 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film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protecteur anticorrosion 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même sur support humide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contre la réapparition rapide de l'oxydation.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Augmente la durée de protection du métal en ambiance corrosive.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une solution rapide, facile d’application et économique pour la protection de métaux ferreux oxydés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Constitue un primaire d’accrochage recouvrable par une peinture de finition compatible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Charpentes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Rayonnages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Bâtis et supports de machines en industrie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Ferronneries,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Grilles de portails et balcons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Ossatures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métaux ferreux des escaliers, passerelles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Bâtis des silos, matériels de chantiers, de TP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intersaison de machine en  agriculture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interopération dans les ateliers d’usinage de construction de machines de pièces métalliques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3931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(liquide)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A202596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(aérosol)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temporaire Anticorrosion 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 alliages légers.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 un film résistant aux variations de températures ambiantes.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surfaces, pièces métalliques, contre les agressivités de l'environnement,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l’oxydation, la rouille sur les surfaces métalliques, les effets néfastes de la condensation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Translucide, permet d'identifier les objets ou les pièces protégées.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A7025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Peinture de protection anticorrosion, longue durée, </a:t>
                      </a:r>
                    </a:p>
                    <a:p>
                      <a:pPr algn="ctr"/>
                      <a:r>
                        <a:rPr lang="fr-FR" sz="10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 a haute température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 galvanisé 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Zinc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Bois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plastiques compatibles</a:t>
                      </a:r>
                      <a:endParaRPr lang="fr-FR" sz="9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Laque Brillante protectrice mono-composante à séchage rapide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pouvoir couvrant.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Bonne résistance aux intempéries et aux agressivités ambiantes.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 constituer une sous couche anticorrosion recouvrable par une peinture compatible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Spéciale pour les travaux neufs, de réparations ou de retouches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Huisseries,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grilles, barrières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Bandes de rive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Gouttières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Tôles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Fixations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Portes de chaudière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Pots d’échappements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Tuyauteries d’eau chaude ou de vapeur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4/8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1069807"/>
            <a:ext cx="2413614" cy="16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69426" y="5201194"/>
            <a:ext cx="74781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4035657"/>
              </p:ext>
            </p:extLst>
          </p:nvPr>
        </p:nvGraphicFramePr>
        <p:xfrm>
          <a:off x="6836228" y="5328187"/>
          <a:ext cx="2004311" cy="1129703"/>
        </p:xfrm>
        <a:graphic>
          <a:graphicData uri="http://schemas.openxmlformats.org/presentationml/2006/ole">
            <p:oleObj spid="_x0000_s1080" name="Image bitmap" r:id="rId4" imgW="2400635" imgH="1352381" progId="PBrush">
              <p:embed/>
            </p:oleObj>
          </a:graphicData>
        </a:graphic>
      </p:graphicFrame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3016801"/>
            <a:ext cx="1075575" cy="1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2951" y="3671936"/>
            <a:ext cx="1722936" cy="86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9" y="5893038"/>
            <a:ext cx="360000" cy="36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9" y="1781662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9" y="401964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3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971" y="-1"/>
            <a:ext cx="6621236" cy="74459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fr-FR" sz="1800" dirty="0" smtClean="0"/>
              <a:t>Les Rénovateurs de Surfaces </a:t>
            </a:r>
            <a:r>
              <a:rPr lang="fr-FR" sz="1000" dirty="0" smtClean="0"/>
              <a:t>pour inoxydables, cuivre, aluminium, aluminium anodisé,</a:t>
            </a:r>
            <a:br>
              <a:rPr lang="fr-FR" sz="1000" dirty="0" smtClean="0"/>
            </a:br>
            <a:r>
              <a:rPr lang="fr-FR" sz="1000" dirty="0" smtClean="0"/>
              <a:t>chromes, étain, argenterie, fer, acier, laiton, plomb, bronze</a:t>
            </a:r>
            <a:r>
              <a:rPr lang="fr-FR" sz="2275" dirty="0" smtClean="0"/>
              <a:t> </a:t>
            </a:r>
            <a:endParaRPr lang="fr-FR" sz="2275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5417874"/>
              </p:ext>
            </p:extLst>
          </p:nvPr>
        </p:nvGraphicFramePr>
        <p:xfrm>
          <a:off x="310412" y="683644"/>
          <a:ext cx="6321709" cy="5693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0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1537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Pâte   nettoyante   rénovatrice  multi métaux 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Inoxydables, métaux cuivreux, Aluminium, Alu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anodisé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Étain, Argenterie, Chromes, certains matériaux composites modernes. 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 puissant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action de micro-polissage mécanique qui désincruste et élimine les dépôts sur les surfaces sans les rayer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redonne brillance et éclat aux surfaces.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économique par sa présentation en pâte, ne coule pas, évite les pertes de produit.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Rénove efficacement les surfaces métalliques ternies ou oxydées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Laisse sur les surfaces rénovées, un film protecteur anti-salissures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Menuiseries et mobiliers métalliques,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d’escaliers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Pieds de meubles, de chaises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Mobiliers de bureautique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Garnitures, jantes automobiles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Garnitures, décors, équipements de bars, restaurants, hôtels, halls d’accueil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Présentoirs de magasins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Panneaux, supports d’éclairage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Equipements de piscines, thalasso, maisons de retraite, hôpitaux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Equipements de douches, de  sanitaires, robinetteries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A2109162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Mousse active   nettoyante   rénovatrice   multi métaux 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635" indent="635" algn="l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Nettoie et polit facilement les surfaces  métalliques ternies, oxydées.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 traitement des piqûres de rouille 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 briller et protège les surfaces nettoyées contre un encrassement rapide.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rince et s’élimine facilement à l’eau.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0612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Liquide </a:t>
                      </a:r>
                    </a:p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Nettoyant   dégraissant  désoxydant des   métaux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 (sauf aluminium anodisé ou de fonderie), fer,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acier, laiton, plomb, bronze, cuivre.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  le métal en le nettoyant et en le dégraissant.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Facile d'emploi.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Agit rapidement.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Elimine les oxydes, la rouille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 effet de </a:t>
                      </a:r>
                      <a:r>
                        <a:rPr lang="fr-FR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permettant une meilleure accroche de la soudure  sur les surfaces, favorise l'adhérence de la peinture.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Ferronneries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construction ou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réparation métalliques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Entreprises de peinture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5/8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85" y="4190090"/>
            <a:ext cx="1486881" cy="18626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5" t="14000" r="1777" b="11999"/>
          <a:stretch/>
        </p:blipFill>
        <p:spPr>
          <a:xfrm>
            <a:off x="6810091" y="744596"/>
            <a:ext cx="1834375" cy="1433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3" r="4621"/>
          <a:stretch/>
        </p:blipFill>
        <p:spPr>
          <a:xfrm>
            <a:off x="6961044" y="2559048"/>
            <a:ext cx="1532468" cy="127000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3649048"/>
            <a:ext cx="360000" cy="360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2" y="1901918"/>
            <a:ext cx="360000" cy="36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2" y="539617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971" y="-1"/>
            <a:ext cx="6621236" cy="74459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fr-FR" sz="1800" dirty="0" smtClean="0"/>
              <a:t>Les Rénovateurs de Surfaces</a:t>
            </a:r>
            <a:endParaRPr lang="fr-FR" sz="2275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7311014"/>
              </p:ext>
            </p:extLst>
          </p:nvPr>
        </p:nvGraphicFramePr>
        <p:xfrm>
          <a:off x="310412" y="683644"/>
          <a:ext cx="6321709" cy="532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0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1556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Crème   fluide   nettoyante   rénovatrice 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Polissage  ultrafin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Inox, Chromes,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Alu, alu anodisé, Cuivre, Bronze, Argent, Laiton, Certains matériaux composites modernes compatibles, Huisseries en plastique, Métaux cuivreux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 puissant à fonctions actives contre toutes les salissures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action de micro-polissage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Désincruste et élimine les dépôts récents ou anciens sur les surfaces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Redonne brillance et éclat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Rénove efficacement les surfaces ternies ou oxydées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surfaces et évite la réapparition rapide des incrustations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de décoration,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argentés, d'ornement,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d'escaliers,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Plaques de propreté,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Clenches, poignées de porte,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 d'armoire, objets en cuivre récents ou anciens,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Articles d'antiquaires ou de brocante, etc...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A2100294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Lubrifiant lustrant de surface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Alliages légers ou surfaces métalliques délicates, Surfaces peintes,  Inoxydables polis ou brossés.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lubrifiant lustrant.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Conformités : </a:t>
                      </a:r>
                      <a:r>
                        <a:rPr lang="fr-FR" sz="105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NSF H1 </a:t>
                      </a:r>
                      <a:endParaRPr lang="fr-FR" sz="105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 pouvoir nettoyant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Enlève rapidement les traces de doigts, les salissures, les auréoles, etc…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Economique, efficace laisse un effet protecteur invisible hydrophobe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Retarde l'accrochage des salissures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contre l’oxydation, la corrosion,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le spectre laissé par les projections de gouttelettes d’eau après leur séchage.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Utilisable en Agroalimentaire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Décors métalliques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Présentoirs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Hottes et meubles de  cuisines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d’escaliers.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Cages d’ascenseurs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6/8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4165514"/>
            <a:ext cx="360000" cy="360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2" y="1901918"/>
            <a:ext cx="360000" cy="3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2" y="3752599"/>
            <a:ext cx="2257425" cy="22574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49" y="1089730"/>
            <a:ext cx="1984375" cy="198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8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481480"/>
              </p:ext>
            </p:extLst>
          </p:nvPr>
        </p:nvGraphicFramePr>
        <p:xfrm>
          <a:off x="418303" y="410170"/>
          <a:ext cx="6182794" cy="6357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6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6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87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6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A97451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PENETRANT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aciers, alliages</a:t>
                      </a:r>
                      <a:r>
                        <a:rPr lang="fr-FR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légers, aciers inoxydables</a:t>
                      </a:r>
                      <a:endParaRPr lang="fr-FR" sz="9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Détection des criques, fissures, défaut de soudage, porosités par test dit de ressuage.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PÉNÉTRANT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coloré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s’introduit dans les moindres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fissures grâce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sa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basse tension superficielle.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RÉVÉLATEUR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absorbant permet de voir rapidement et facilement les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défauts d’une pièce.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L'industrie,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ateliers de soudure électrique,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Mécano-soudure,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Tôleries,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A5246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REVELATEUR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endParaRPr lang="fr-FR" sz="900" b="1" u="none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A3222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Fluide</a:t>
                      </a:r>
                      <a:r>
                        <a:rPr lang="fr-FR" sz="10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nettoyant contrôle de portée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de visualiser et vérifier la planéité des surfaces lors des travaux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d’usinage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7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5207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(liquide)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A20375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(aérosol)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 protecteur  anti adhérent</a:t>
                      </a:r>
                    </a:p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 opération</a:t>
                      </a:r>
                      <a:r>
                        <a:rPr lang="fr-FR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 soudage    </a:t>
                      </a:r>
                    </a:p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 grattons de soudure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 à l’emploi, mise en œuvre facile.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Dépose en surface un film qui ne provoque pas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d’effet d’auto-amorçage de l’arc.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l’incrustation et l’adhérence des projections de métal en fusion « grattons de soudure » et permet leur élimination rapidement.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 sans silicones, s’élimine facilement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523265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complémentaires </a:t>
            </a:r>
            <a:r>
              <a:rPr lang="fr-FR" sz="1800" dirty="0" smtClean="0"/>
              <a:t>( Soudure )</a:t>
            </a:r>
            <a:endParaRPr lang="fr-FR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00333" y="4106332"/>
            <a:ext cx="84813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6731000" y="2441904"/>
            <a:ext cx="7709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23265" y="488017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7/8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867859"/>
            <a:ext cx="1751149" cy="15900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2482560"/>
              </p:ext>
            </p:extLst>
          </p:nvPr>
        </p:nvGraphicFramePr>
        <p:xfrm>
          <a:off x="6626498" y="716361"/>
          <a:ext cx="1927588" cy="660477"/>
        </p:xfrm>
        <a:graphic>
          <a:graphicData uri="http://schemas.openxmlformats.org/presentationml/2006/ole">
            <p:oleObj spid="_x0000_s2170" name="Image bitmap" r:id="rId4" imgW="5114286" imgH="1752381" progId="PBrush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1956829"/>
              </p:ext>
            </p:extLst>
          </p:nvPr>
        </p:nvGraphicFramePr>
        <p:xfrm>
          <a:off x="6626498" y="1706141"/>
          <a:ext cx="1927588" cy="663905"/>
        </p:xfrm>
        <a:graphic>
          <a:graphicData uri="http://schemas.openxmlformats.org/presentationml/2006/ole">
            <p:oleObj spid="_x0000_s2171" name="Image bitmap" r:id="rId5" imgW="4866667" imgH="1676634" progId="PBrush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15637213"/>
              </p:ext>
            </p:extLst>
          </p:nvPr>
        </p:nvGraphicFramePr>
        <p:xfrm>
          <a:off x="6631557" y="2697635"/>
          <a:ext cx="1922529" cy="680576"/>
        </p:xfrm>
        <a:graphic>
          <a:graphicData uri="http://schemas.openxmlformats.org/presentationml/2006/ole">
            <p:oleObj spid="_x0000_s2172" name="Image bitmap" r:id="rId6" imgW="4761905" imgH="1685714" progId="PBrush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626498" y="1463899"/>
            <a:ext cx="1208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IMPRÉGNATION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20814" y="2471213"/>
            <a:ext cx="1017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RÉVÉLATION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01688" y="517781"/>
            <a:ext cx="98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NETTOYAGE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0203" y="794780"/>
            <a:ext cx="5933061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Fluide détecteur de criques s</a:t>
            </a:r>
            <a:r>
              <a:rPr lang="fr-FR" b="1" dirty="0" smtClean="0">
                <a:solidFill>
                  <a:srgbClr val="FF0000"/>
                </a:solidFill>
              </a:rPr>
              <a:t>ur </a:t>
            </a:r>
            <a:r>
              <a:rPr lang="fr-FR" b="1" dirty="0">
                <a:solidFill>
                  <a:srgbClr val="FF0000"/>
                </a:solidFill>
              </a:rPr>
              <a:t>pièces mécaniques</a:t>
            </a:r>
          </a:p>
        </p:txBody>
      </p:sp>
      <p:pic>
        <p:nvPicPr>
          <p:cNvPr id="16" name="Image 15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2" y="1016838"/>
            <a:ext cx="360000" cy="36000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3" y="4867679"/>
            <a:ext cx="360000" cy="360000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" y="2441904"/>
            <a:ext cx="360000" cy="360000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" y="361517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9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6971944"/>
              </p:ext>
            </p:extLst>
          </p:nvPr>
        </p:nvGraphicFramePr>
        <p:xfrm>
          <a:off x="357343" y="410170"/>
          <a:ext cx="6104962" cy="5990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4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5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5202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i="1" kern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Existe</a:t>
                      </a:r>
                      <a:r>
                        <a:rPr lang="fr-FR" sz="1000" b="0" i="1" kern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en Aérosol </a:t>
                      </a:r>
                      <a:r>
                        <a:rPr lang="fr-FR" sz="1000" b="0" i="1" kern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A219155</a:t>
                      </a:r>
                      <a:endParaRPr lang="fr-FR" sz="1000" b="0" i="1" kern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 barrière protecteur thermique 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 matériaux contre les flammes et la chaleur </a:t>
                      </a:r>
                    </a:p>
                    <a:p>
                      <a:pPr marL="635" marR="635" indent="63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Métaux, Plastiques, PVC,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Plâtre,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Mélaminé,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Caoutchouc, Verre.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silicones : application ultérieure de peinture possible.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matériaux contre les dommages occasionnés par le contact avec une flamme de soudage et la chaleur de la soudure.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Economique, facile et rapide d’emploi.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L’application d’un gel filmogène protecteur uniforme évite la détérioration des matériaux à préserver de la source chaude.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simple lavage à l’eau ou à l’aide d’un détergent dégraissant approprié assure la finition.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L'industrie,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ateliers de soudure,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Mécano-soudure,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Plombiers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Chauffagistes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Dépanneurs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0580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Dérouillant rapide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 NEUTRE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 inox,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Carrosseries peintes,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Plastique,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Carrelage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Neutre, sans acides libres ou corrosifs 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Fortement mouillant et pénétrant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Enlève les particules de rouille incrustées sur les supports et dans leurs anfractuosités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 en évidence et neutralise les points d’impacts de corrosions, d’oxyde de fer même invisibles 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Sans effet dérochant ou dépolissant des surfaces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N’émet pas de vapeurs acides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Serrureries,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soudure des matériels en inoxydable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Carrossiers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228167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complémentaires</a:t>
            </a:r>
            <a:endParaRPr lang="fr-FR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00333" y="4106332"/>
            <a:ext cx="84813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6731000" y="2441904"/>
            <a:ext cx="7709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23265" y="488017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  <a:r>
              <a:rPr lang="fr-FR" sz="1200" dirty="0" smtClean="0"/>
              <a:t>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3" y="1445210"/>
            <a:ext cx="360000" cy="360000"/>
          </a:xfrm>
          <a:prstGeom prst="rect">
            <a:avLst/>
          </a:prstGeom>
        </p:spPr>
      </p:pic>
      <p:pic>
        <p:nvPicPr>
          <p:cNvPr id="15" name="irc_mi" descr="Résultat de recherche d'images pour &quot;souder tubes cuivre&quot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660"/>
          <a:stretch/>
        </p:blipFill>
        <p:spPr bwMode="auto">
          <a:xfrm>
            <a:off x="6523265" y="956990"/>
            <a:ext cx="1945640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9" y="4778549"/>
            <a:ext cx="360000" cy="360000"/>
          </a:xfrm>
          <a:prstGeom prst="rect">
            <a:avLst/>
          </a:prstGeom>
        </p:spPr>
      </p:pic>
      <p:pic>
        <p:nvPicPr>
          <p:cNvPr id="16" name="Image 15" descr="G:\_public\ESPACE FABRINOR\PHOTO et FILMS de DEMONSTRATIONS\0580\DSCN133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5" y="3178005"/>
            <a:ext cx="1440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G:\_public\ESPACE FABRINOR\PHOTO et FILMS de DEMONSTRATIONS\0580\DSCN134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47" y="4310040"/>
            <a:ext cx="1440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G:\_public\ESPACE FABRINOR\PHOTO et FILMS de DEMONSTRATIONS\0580\DSCN139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02" y="5459779"/>
            <a:ext cx="1440000" cy="11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01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2874</TotalTime>
  <Words>1628</Words>
  <Application>Microsoft Office PowerPoint</Application>
  <PresentationFormat>Format A4 (210 x 297 mm)</PresentationFormat>
  <Paragraphs>372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Technique</vt:lpstr>
      <vt:lpstr>Image bitmap</vt:lpstr>
      <vt:lpstr>Gamme Métalliers-Chaudronniers-Soudeurs</vt:lpstr>
      <vt:lpstr>Les décapants et passivants pour aciers inoxydables, aciers résistants aux acides, aciers austénitiques, cuivre</vt:lpstr>
      <vt:lpstr>Les dérouillants phosphatants pour métaux ferreux, aciers, aciers inoxydables, aluminium, alliages légers</vt:lpstr>
      <vt:lpstr>Les Protections pour métaux ferreux, alliages légers, aciers, galvas, aluminium, zinc, fonte, bois, plastiques compatibles</vt:lpstr>
      <vt:lpstr>Les Rénovateurs de Surfaces pour inoxydables, cuivre, aluminium, aluminium anodisé, chromes, étain, argenterie, fer, acier, laiton, plomb, bronze </vt:lpstr>
      <vt:lpstr>Les Rénovateurs de Surfaces</vt:lpstr>
      <vt:lpstr>Produits complémentaires ( Soudure )</vt:lpstr>
      <vt:lpstr>Produits complémentaires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Gamme Plombiers-Chauffagistes</dc:title>
  <dc:creator>Francoise JARDIN</dc:creator>
  <cp:lastModifiedBy>Utilisateur</cp:lastModifiedBy>
  <cp:revision>141</cp:revision>
  <cp:lastPrinted>2021-11-15T14:37:20Z</cp:lastPrinted>
  <dcterms:created xsi:type="dcterms:W3CDTF">2015-03-20T10:21:40Z</dcterms:created>
  <dcterms:modified xsi:type="dcterms:W3CDTF">2026-02-24T18:05:19Z</dcterms:modified>
</cp:coreProperties>
</file>